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4" r:id="rId5"/>
    <p:sldId id="275" r:id="rId6"/>
    <p:sldId id="262" r:id="rId7"/>
    <p:sldId id="263" r:id="rId8"/>
    <p:sldId id="264" r:id="rId9"/>
    <p:sldId id="277" r:id="rId10"/>
    <p:sldId id="266" r:id="rId11"/>
    <p:sldId id="265" r:id="rId12"/>
    <p:sldId id="271" r:id="rId13"/>
    <p:sldId id="276" r:id="rId14"/>
    <p:sldId id="268" r:id="rId15"/>
    <p:sldId id="269"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F161D6-9EEA-4DE5-9B38-D7D526A77AF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22264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161D6-9EEA-4DE5-9B38-D7D526A77AF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136688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161D6-9EEA-4DE5-9B38-D7D526A77AF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203786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F161D6-9EEA-4DE5-9B38-D7D526A77AF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214692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161D6-9EEA-4DE5-9B38-D7D526A77AF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8911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F161D6-9EEA-4DE5-9B38-D7D526A77AF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146899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F161D6-9EEA-4DE5-9B38-D7D526A77AFA}"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269155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F161D6-9EEA-4DE5-9B38-D7D526A77AFA}"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3706593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161D6-9EEA-4DE5-9B38-D7D526A77AFA}"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386667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161D6-9EEA-4DE5-9B38-D7D526A77AF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414963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F161D6-9EEA-4DE5-9B38-D7D526A77AF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0290A4-B2C6-4390-84BD-F61CB2C79871}" type="slidenum">
              <a:rPr lang="en-US" smtClean="0"/>
              <a:t>‹#›</a:t>
            </a:fld>
            <a:endParaRPr lang="en-US"/>
          </a:p>
        </p:txBody>
      </p:sp>
    </p:spTree>
    <p:extLst>
      <p:ext uri="{BB962C8B-B14F-4D97-AF65-F5344CB8AC3E}">
        <p14:creationId xmlns:p14="http://schemas.microsoft.com/office/powerpoint/2010/main" val="270657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F161D6-9EEA-4DE5-9B38-D7D526A77AFA}"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290A4-B2C6-4390-84BD-F61CB2C79871}" type="slidenum">
              <a:rPr lang="en-US" smtClean="0"/>
              <a:t>‹#›</a:t>
            </a:fld>
            <a:endParaRPr lang="en-US"/>
          </a:p>
        </p:txBody>
      </p:sp>
    </p:spTree>
    <p:extLst>
      <p:ext uri="{BB962C8B-B14F-4D97-AF65-F5344CB8AC3E}">
        <p14:creationId xmlns:p14="http://schemas.microsoft.com/office/powerpoint/2010/main" val="15600210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ndoor, floor, window, room&#10;&#10;Description automatically generated">
            <a:extLst>
              <a:ext uri="{FF2B5EF4-FFF2-40B4-BE49-F238E27FC236}">
                <a16:creationId xmlns:a16="http://schemas.microsoft.com/office/drawing/2014/main" id="{1FCBD3AF-7723-B5F0-24CC-E79657B9D8C4}"/>
              </a:ext>
            </a:extLst>
          </p:cNvPr>
          <p:cNvPicPr>
            <a:picLocks noChangeAspect="1"/>
          </p:cNvPicPr>
          <p:nvPr/>
        </p:nvPicPr>
        <p:blipFill rotWithShape="1">
          <a:blip r:embed="rId2">
            <a:extLst>
              <a:ext uri="{28A0092B-C50C-407E-A947-70E740481C1C}">
                <a14:useLocalDpi xmlns:a14="http://schemas.microsoft.com/office/drawing/2010/main" val="0"/>
              </a:ext>
            </a:extLst>
          </a:blip>
          <a:srcRect t="7743" b="7987"/>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46926-E966-7744-CD71-7237353D19CA}"/>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de-AT" sz="5200" b="1" dirty="0">
                <a:solidFill>
                  <a:srgbClr val="FFFFFF"/>
                </a:solidFill>
                <a:effectLst>
                  <a:outerShdw blurRad="38100" dist="38100" dir="2700000" algn="tl">
                    <a:srgbClr val="000000">
                      <a:alpha val="43137"/>
                    </a:srgbClr>
                  </a:outerShdw>
                </a:effectLst>
                <a:latin typeface="Book Antiqua" panose="02040602050305030304" pitchFamily="18" charset="0"/>
              </a:rPr>
              <a:t>Weihnachtswerkstatt:</a:t>
            </a:r>
            <a:br>
              <a:rPr lang="de-AT" sz="5200" b="1" dirty="0">
                <a:solidFill>
                  <a:srgbClr val="FFFFFF"/>
                </a:solidFill>
                <a:effectLst>
                  <a:outerShdw blurRad="38100" dist="38100" dir="2700000" algn="tl">
                    <a:srgbClr val="000000">
                      <a:alpha val="43137"/>
                    </a:srgbClr>
                  </a:outerShdw>
                </a:effectLst>
                <a:latin typeface="Book Antiqua" panose="02040602050305030304" pitchFamily="18" charset="0"/>
              </a:rPr>
            </a:br>
            <a:r>
              <a:rPr lang="de-DE" sz="5200" b="1" dirty="0">
                <a:solidFill>
                  <a:srgbClr val="FFFFFF"/>
                </a:solidFill>
                <a:effectLst>
                  <a:outerShdw blurRad="38100" dist="38100" dir="2700000" algn="tl">
                    <a:srgbClr val="000000">
                      <a:alpha val="43137"/>
                    </a:srgbClr>
                  </a:outerShdw>
                </a:effectLst>
                <a:latin typeface="Book Antiqua" panose="02040602050305030304" pitchFamily="18" charset="0"/>
              </a:rPr>
              <a:t>Der Baum muss gefällt werden</a:t>
            </a:r>
            <a:endParaRPr lang="en-US" sz="5200" b="1" dirty="0">
              <a:solidFill>
                <a:srgbClr val="FFFFFF"/>
              </a:solidFill>
              <a:effectLst>
                <a:outerShdw blurRad="38100" dist="38100" dir="2700000" algn="tl">
                  <a:srgbClr val="000000">
                    <a:alpha val="43137"/>
                  </a:srgbClr>
                </a:outerShdw>
              </a:effectLst>
              <a:latin typeface="Book Antiqua" panose="02040602050305030304" pitchFamily="18" charset="0"/>
            </a:endParaRPr>
          </a:p>
        </p:txBody>
      </p:sp>
      <p:sp>
        <p:nvSpPr>
          <p:cNvPr id="3" name="Subtitle 2">
            <a:extLst>
              <a:ext uri="{FF2B5EF4-FFF2-40B4-BE49-F238E27FC236}">
                <a16:creationId xmlns:a16="http://schemas.microsoft.com/office/drawing/2014/main" id="{A08CC493-6E3D-3242-DA05-2A9A52E23687}"/>
              </a:ext>
            </a:extLst>
          </p:cNvPr>
          <p:cNvSpPr>
            <a:spLocks noGrp="1"/>
          </p:cNvSpPr>
          <p:nvPr>
            <p:ph type="subTitle" idx="1"/>
          </p:nvPr>
        </p:nvSpPr>
        <p:spPr>
          <a:xfrm>
            <a:off x="1100051" y="4785360"/>
            <a:ext cx="10058400" cy="569390"/>
          </a:xfrm>
          <a:effectLst>
            <a:outerShdw blurRad="50800" dist="38100" dir="2700000" algn="tl" rotWithShape="0">
              <a:prstClr val="black">
                <a:alpha val="40000"/>
              </a:prstClr>
            </a:outerShdw>
          </a:effectLst>
        </p:spPr>
        <p:txBody>
          <a:bodyPr>
            <a:normAutofit/>
          </a:bodyPr>
          <a:lstStyle/>
          <a:p>
            <a:r>
              <a:rPr lang="de-AT" sz="3200" dirty="0">
                <a:solidFill>
                  <a:srgbClr val="FFFFFF"/>
                </a:solidFill>
                <a:effectLst>
                  <a:outerShdw blurRad="38100" dist="38100" dir="2700000" algn="tl">
                    <a:srgbClr val="000000">
                      <a:alpha val="43137"/>
                    </a:srgbClr>
                  </a:outerShdw>
                </a:effectLst>
                <a:latin typeface="Book Antiqua" panose="02040602050305030304" pitchFamily="18" charset="0"/>
              </a:rPr>
              <a:t>Daniel 4</a:t>
            </a:r>
            <a:endParaRPr lang="en-US" sz="3200" dirty="0">
              <a:solidFill>
                <a:srgbClr val="FFFFFF"/>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62371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435100"/>
            <a:ext cx="10515600" cy="4538980"/>
          </a:xfrm>
        </p:spPr>
        <p:txBody>
          <a:bodyPr>
            <a:normAutofit/>
          </a:bodyPr>
          <a:lstStyle/>
          <a:p>
            <a:pPr marL="0" indent="0" algn="ctr">
              <a:buNone/>
            </a:pPr>
            <a:r>
              <a:rPr lang="de-DE" sz="4000" dirty="0"/>
              <a:t>Denn wer versucht, sein Leben zu bewahren, wird es verlieren. </a:t>
            </a:r>
          </a:p>
          <a:p>
            <a:pPr marL="0" indent="0" algn="ctr">
              <a:buNone/>
            </a:pPr>
            <a:r>
              <a:rPr lang="de-DE" sz="4000" dirty="0"/>
              <a:t>Wer aber sein Leben um meinetwillen und um der guten Botschaft willen verliert, wird es retten.</a:t>
            </a:r>
          </a:p>
          <a:p>
            <a:pPr marL="0" indent="0" algn="ctr">
              <a:buNone/>
            </a:pPr>
            <a:r>
              <a:rPr lang="de-DE" sz="4000" dirty="0"/>
              <a:t>Jesus (Markus 8,35)</a:t>
            </a:r>
            <a:endParaRPr lang="en-US" sz="4000" dirty="0"/>
          </a:p>
        </p:txBody>
      </p:sp>
    </p:spTree>
    <p:extLst>
      <p:ext uri="{BB962C8B-B14F-4D97-AF65-F5344CB8AC3E}">
        <p14:creationId xmlns:p14="http://schemas.microsoft.com/office/powerpoint/2010/main" val="1203136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412240"/>
            <a:ext cx="10515600" cy="4236720"/>
          </a:xfrm>
        </p:spPr>
        <p:txBody>
          <a:bodyPr>
            <a:normAutofit/>
          </a:bodyPr>
          <a:lstStyle/>
          <a:p>
            <a:pPr marL="0" indent="0" algn="ctr">
              <a:buNone/>
            </a:pPr>
            <a:r>
              <a:rPr lang="de-DE" sz="4400" dirty="0"/>
              <a:t>An seinem eigenen Körper hat er unsere Sünden ans Holz hinaufgetragen, damit wir für die Sünde tot sind und für die Gerechtigkeit leben können. Durch seine Wunden seid ihr geheilt worden!</a:t>
            </a:r>
          </a:p>
          <a:p>
            <a:pPr marL="0" indent="0" algn="ctr">
              <a:buNone/>
            </a:pPr>
            <a:r>
              <a:rPr lang="de-DE" sz="4400" dirty="0"/>
              <a:t>1. Petrus 2,24</a:t>
            </a:r>
            <a:endParaRPr lang="en-US" sz="4400" dirty="0"/>
          </a:p>
        </p:txBody>
      </p:sp>
    </p:spTree>
    <p:extLst>
      <p:ext uri="{BB962C8B-B14F-4D97-AF65-F5344CB8AC3E}">
        <p14:creationId xmlns:p14="http://schemas.microsoft.com/office/powerpoint/2010/main" val="225105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412240"/>
            <a:ext cx="10515600" cy="4236720"/>
          </a:xfrm>
        </p:spPr>
        <p:txBody>
          <a:bodyPr>
            <a:normAutofit fontScale="92500" lnSpcReduction="10000"/>
          </a:bodyPr>
          <a:lstStyle/>
          <a:p>
            <a:pPr marL="0" indent="0" algn="ctr">
              <a:buNone/>
            </a:pPr>
            <a:r>
              <a:rPr lang="de-DE" sz="4400" dirty="0"/>
              <a:t>3 Oder wisst ihr nicht, dass wir mit Jesus Christus gestorben sind, als wir auf seinen Namen getauft wurden? 4 Denn durch die Taufe sind wir mit Christus gestorben und begraben. Und genauso wie Christus durch die herrliche Macht des Vaters von den Toten auferstanden ist, so können auch wir jetzt ein neues Leben führen.</a:t>
            </a:r>
          </a:p>
          <a:p>
            <a:pPr marL="0" indent="0" algn="ctr">
              <a:buNone/>
            </a:pPr>
            <a:r>
              <a:rPr lang="de-DE" sz="4400" dirty="0"/>
              <a:t>Römer 6,3-4</a:t>
            </a:r>
            <a:endParaRPr lang="en-US" sz="4400" dirty="0"/>
          </a:p>
        </p:txBody>
      </p:sp>
    </p:spTree>
    <p:extLst>
      <p:ext uri="{BB962C8B-B14F-4D97-AF65-F5344CB8AC3E}">
        <p14:creationId xmlns:p14="http://schemas.microsoft.com/office/powerpoint/2010/main" val="1033980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seedling growing out of a tree stump&#10;&#10;Description automatically generated with low confidence">
            <a:extLst>
              <a:ext uri="{FF2B5EF4-FFF2-40B4-BE49-F238E27FC236}">
                <a16:creationId xmlns:a16="http://schemas.microsoft.com/office/drawing/2014/main" id="{90BB0BD6-5156-A2E8-4A06-992AF6276A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653" r="1997"/>
          <a:stretch/>
        </p:blipFill>
        <p:spPr>
          <a:xfrm>
            <a:off x="20" y="1282"/>
            <a:ext cx="12191980" cy="6856718"/>
          </a:xfrm>
          <a:prstGeom prst="rect">
            <a:avLst/>
          </a:prstGeom>
        </p:spPr>
      </p:pic>
    </p:spTree>
    <p:extLst>
      <p:ext uri="{BB962C8B-B14F-4D97-AF65-F5344CB8AC3E}">
        <p14:creationId xmlns:p14="http://schemas.microsoft.com/office/powerpoint/2010/main" val="2503749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924560"/>
            <a:ext cx="10515600" cy="5008880"/>
          </a:xfrm>
        </p:spPr>
        <p:txBody>
          <a:bodyPr>
            <a:noAutofit/>
          </a:bodyPr>
          <a:lstStyle/>
          <a:p>
            <a:pPr marL="0" indent="0" algn="ctr">
              <a:buNone/>
            </a:pPr>
            <a:r>
              <a:rPr lang="de-DE" sz="3200" dirty="0"/>
              <a:t>1 Glücklich ist der Mensch, </a:t>
            </a:r>
            <a:br>
              <a:rPr lang="de-DE" sz="3200" dirty="0"/>
            </a:br>
            <a:r>
              <a:rPr lang="de-DE" sz="3200" dirty="0"/>
              <a:t>der nicht auf den Rat der Gottlosen hört, </a:t>
            </a:r>
            <a:br>
              <a:rPr lang="de-DE" sz="3200" dirty="0"/>
            </a:br>
            <a:r>
              <a:rPr lang="de-DE" sz="3200" dirty="0"/>
              <a:t>der sich am Leben der Sünder kein Beispiel nimmt </a:t>
            </a:r>
            <a:br>
              <a:rPr lang="de-DE" sz="3200" dirty="0"/>
            </a:br>
            <a:r>
              <a:rPr lang="de-DE" sz="3200" dirty="0"/>
              <a:t>und sich nicht mit Spöttern abgibt.</a:t>
            </a:r>
          </a:p>
          <a:p>
            <a:pPr marL="0" indent="0" algn="ctr">
              <a:buNone/>
            </a:pPr>
            <a:r>
              <a:rPr lang="de-DE" sz="3200" dirty="0"/>
              <a:t>2 Voller Freude tut er den Willen des HERRN </a:t>
            </a:r>
            <a:br>
              <a:rPr lang="de-DE" sz="3200" dirty="0"/>
            </a:br>
            <a:r>
              <a:rPr lang="de-DE" sz="3200" dirty="0"/>
              <a:t>und denkt über sein Gesetz Tag und Nacht nach.</a:t>
            </a:r>
          </a:p>
          <a:p>
            <a:pPr marL="0" indent="0" algn="ctr">
              <a:buNone/>
            </a:pPr>
            <a:r>
              <a:rPr lang="de-DE" sz="3200" b="1" dirty="0"/>
              <a:t>3 Er ist wie ein Baum, der am Flussufer wurzelt und </a:t>
            </a:r>
            <a:br>
              <a:rPr lang="de-DE" sz="3200" b="1" dirty="0"/>
            </a:br>
            <a:r>
              <a:rPr lang="de-DE" sz="3200" b="1" dirty="0"/>
              <a:t>Jahr für Jahr reiche Frucht trägt. Seine Blätter welken nicht, </a:t>
            </a:r>
            <a:br>
              <a:rPr lang="de-DE" sz="3200" b="1" dirty="0"/>
            </a:br>
            <a:r>
              <a:rPr lang="de-DE" sz="3200" b="1" dirty="0"/>
              <a:t>und alles, was er tut, gelingt ihm.</a:t>
            </a:r>
          </a:p>
          <a:p>
            <a:pPr marL="0" indent="0" algn="ctr">
              <a:buNone/>
            </a:pPr>
            <a:r>
              <a:rPr lang="de-DE" sz="3200" dirty="0"/>
              <a:t>Psalm 1,1-3</a:t>
            </a:r>
            <a:endParaRPr lang="en-US" sz="3200" dirty="0"/>
          </a:p>
        </p:txBody>
      </p:sp>
    </p:spTree>
    <p:extLst>
      <p:ext uri="{BB962C8B-B14F-4D97-AF65-F5344CB8AC3E}">
        <p14:creationId xmlns:p14="http://schemas.microsoft.com/office/powerpoint/2010/main" val="3074627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310640"/>
            <a:ext cx="10515600" cy="4236720"/>
          </a:xfrm>
        </p:spPr>
        <p:txBody>
          <a:bodyPr>
            <a:normAutofit/>
          </a:bodyPr>
          <a:lstStyle/>
          <a:p>
            <a:pPr marL="0" indent="0" algn="ctr">
              <a:buNone/>
            </a:pPr>
            <a:r>
              <a:rPr lang="de-DE" sz="3200" dirty="0"/>
              <a:t>7 Aber Segen soll über den kommen, der seine ganze Hoffnung auf den HERRN setzt und ihm vollkommen vertraut.</a:t>
            </a:r>
          </a:p>
          <a:p>
            <a:pPr marL="0" indent="0" algn="ctr">
              <a:buNone/>
            </a:pPr>
            <a:r>
              <a:rPr lang="de-DE" sz="3200" b="1" dirty="0"/>
              <a:t>8 Dieser Mann ist wie ein Baum, der am Ufer gepflanzt ist. Seine Wurzeln sind tief im Bachbett verankert: Selbst in glühender Hitze und monatelanger Trockenheit bleiben seine Blätter grün. Jahr für Jahr trägt er reichlich Frucht.</a:t>
            </a:r>
          </a:p>
          <a:p>
            <a:pPr marL="0" indent="0" algn="ctr">
              <a:buNone/>
            </a:pPr>
            <a:r>
              <a:rPr lang="de-DE" sz="3200" dirty="0"/>
              <a:t>Jeremia 17,8</a:t>
            </a:r>
            <a:endParaRPr lang="en-US" sz="3200" dirty="0"/>
          </a:p>
        </p:txBody>
      </p:sp>
    </p:spTree>
    <p:extLst>
      <p:ext uri="{BB962C8B-B14F-4D97-AF65-F5344CB8AC3E}">
        <p14:creationId xmlns:p14="http://schemas.microsoft.com/office/powerpoint/2010/main" val="4003276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7058" y="2232212"/>
            <a:ext cx="8243047" cy="2123658"/>
          </a:xfrm>
          <a:prstGeom prst="rect">
            <a:avLst/>
          </a:prstGeom>
          <a:noFill/>
        </p:spPr>
        <p:txBody>
          <a:bodyPr wrap="square" rtlCol="0">
            <a:spAutoFit/>
          </a:bodyPr>
          <a:lstStyle/>
          <a:p>
            <a:pPr algn="ctr"/>
            <a:r>
              <a:rPr lang="de-DE" sz="6600"/>
              <a:t>Bist du bereit deinen </a:t>
            </a:r>
            <a:r>
              <a:rPr lang="de-DE" sz="6600" dirty="0"/>
              <a:t>Baum fällen zu lassen?</a:t>
            </a:r>
          </a:p>
        </p:txBody>
      </p:sp>
    </p:spTree>
    <p:extLst>
      <p:ext uri="{BB962C8B-B14F-4D97-AF65-F5344CB8AC3E}">
        <p14:creationId xmlns:p14="http://schemas.microsoft.com/office/powerpoint/2010/main" val="422502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50900" y="1221740"/>
            <a:ext cx="5867400" cy="4419600"/>
          </a:xfrm>
        </p:spPr>
        <p:txBody>
          <a:bodyPr>
            <a:normAutofit fontScale="92500" lnSpcReduction="10000"/>
          </a:bodyPr>
          <a:lstStyle/>
          <a:p>
            <a:pPr marL="0" indent="0">
              <a:buNone/>
            </a:pPr>
            <a:r>
              <a:rPr lang="de-DE" sz="3200" dirty="0"/>
              <a:t>1 Ich, Nebukadnezar, lebte sorglos in meinem Haus und voller Glück in meinem Palast.</a:t>
            </a:r>
          </a:p>
          <a:p>
            <a:pPr marL="0" indent="0">
              <a:buNone/>
            </a:pPr>
            <a:r>
              <a:rPr lang="de-DE" sz="3200" dirty="0"/>
              <a:t>2 Da erschreckte mich ein Traum: Als ich im Bett lag, stiegen Gedanken in mir auf und ich hatte Erscheinungen, die mich beunruhigten.3 Deshalb rief ich alle Weisen Babels zu mir, damit sie mir sagten, was mein Traum bedeutete.</a:t>
            </a:r>
          </a:p>
          <a:p>
            <a:pPr marL="0" indent="0" algn="r">
              <a:buNone/>
            </a:pPr>
            <a:r>
              <a:rPr lang="de-DE" sz="3200" dirty="0"/>
              <a:t>Daniel 4,1-3</a:t>
            </a:r>
            <a:endParaRPr lang="en-US" sz="3200" dirty="0"/>
          </a:p>
        </p:txBody>
      </p:sp>
      <p:pic>
        <p:nvPicPr>
          <p:cNvPr id="4" name="Picture 3" descr="A picture containing text, light&#10;&#10;Description automatically generated">
            <a:extLst>
              <a:ext uri="{FF2B5EF4-FFF2-40B4-BE49-F238E27FC236}">
                <a16:creationId xmlns:a16="http://schemas.microsoft.com/office/drawing/2014/main" id="{0989B94B-4FC8-5FE3-32ED-96B86344E304}"/>
              </a:ext>
            </a:extLst>
          </p:cNvPr>
          <p:cNvPicPr>
            <a:picLocks noChangeAspect="1"/>
          </p:cNvPicPr>
          <p:nvPr/>
        </p:nvPicPr>
        <p:blipFill rotWithShape="1">
          <a:blip r:embed="rId2">
            <a:extLst>
              <a:ext uri="{28A0092B-C50C-407E-A947-70E740481C1C}">
                <a14:useLocalDpi xmlns:a14="http://schemas.microsoft.com/office/drawing/2010/main" val="0"/>
              </a:ext>
            </a:extLst>
          </a:blip>
          <a:srcRect l="4680" t="3199" r="5616" b="3120"/>
          <a:stretch/>
        </p:blipFill>
        <p:spPr>
          <a:xfrm>
            <a:off x="8128000" y="2057400"/>
            <a:ext cx="2921000" cy="3050540"/>
          </a:xfrm>
          <a:prstGeom prst="rect">
            <a:avLst/>
          </a:prstGeom>
        </p:spPr>
      </p:pic>
    </p:spTree>
    <p:extLst>
      <p:ext uri="{BB962C8B-B14F-4D97-AF65-F5344CB8AC3E}">
        <p14:creationId xmlns:p14="http://schemas.microsoft.com/office/powerpoint/2010/main" val="173489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701040"/>
            <a:ext cx="5880100" cy="5636260"/>
          </a:xfrm>
        </p:spPr>
        <p:txBody>
          <a:bodyPr>
            <a:normAutofit lnSpcReduction="10000"/>
          </a:bodyPr>
          <a:lstStyle/>
          <a:p>
            <a:pPr marL="0" indent="0">
              <a:buNone/>
            </a:pPr>
            <a:r>
              <a:rPr lang="de-DE" sz="3200" dirty="0"/>
              <a:t>7 Die Vision, die ich auf meinem Lager gesehen habe, war folgende: </a:t>
            </a:r>
          </a:p>
          <a:p>
            <a:pPr marL="0" indent="0">
              <a:buNone/>
            </a:pPr>
            <a:r>
              <a:rPr lang="de-DE" sz="3200" dirty="0"/>
              <a:t>Ich sah deutlich einen Baum. Er stand in der Mitte der Erde und war unermesslich groß.8 Er wuchs und wurde immer größer und mächtiger und sein Wipfel reichte schließlich bis in den Himmel. </a:t>
            </a:r>
          </a:p>
          <a:p>
            <a:pPr marL="0" indent="0">
              <a:buNone/>
            </a:pPr>
            <a:r>
              <a:rPr lang="de-DE" sz="3200" dirty="0"/>
              <a:t>Man konnte ihn noch vom äußersten Ende der Erde sehen. </a:t>
            </a:r>
          </a:p>
          <a:p>
            <a:pPr marL="0" indent="0" algn="r">
              <a:buNone/>
            </a:pPr>
            <a:r>
              <a:rPr lang="de-DE" sz="3200" dirty="0"/>
              <a:t>Daniel 4,7-9</a:t>
            </a:r>
            <a:endParaRPr lang="en-US" sz="3200" dirty="0"/>
          </a:p>
        </p:txBody>
      </p:sp>
      <p:pic>
        <p:nvPicPr>
          <p:cNvPr id="4" name="Picture 3" descr="A picture containing outdoor, light, traffic, blur&#10;&#10;Description automatically generated">
            <a:extLst>
              <a:ext uri="{FF2B5EF4-FFF2-40B4-BE49-F238E27FC236}">
                <a16:creationId xmlns:a16="http://schemas.microsoft.com/office/drawing/2014/main" id="{EE5D3308-09B4-E8CC-5070-0601794506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440" y="393700"/>
            <a:ext cx="4958080" cy="6197600"/>
          </a:xfrm>
          <a:prstGeom prst="rect">
            <a:avLst/>
          </a:prstGeom>
        </p:spPr>
      </p:pic>
    </p:spTree>
    <p:extLst>
      <p:ext uri="{BB962C8B-B14F-4D97-AF65-F5344CB8AC3E}">
        <p14:creationId xmlns:p14="http://schemas.microsoft.com/office/powerpoint/2010/main" val="287107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701040"/>
            <a:ext cx="5880100" cy="5636260"/>
          </a:xfrm>
        </p:spPr>
        <p:txBody>
          <a:bodyPr>
            <a:normAutofit/>
          </a:bodyPr>
          <a:lstStyle/>
          <a:p>
            <a:pPr marL="0" indent="0">
              <a:buNone/>
            </a:pPr>
            <a:r>
              <a:rPr lang="de-DE" sz="3200" dirty="0"/>
              <a:t>9 Er hatte frische grüne Blätter und trug so reichlich Frucht, dass alle von ihm genährt wurden. </a:t>
            </a:r>
          </a:p>
          <a:p>
            <a:pPr marL="0" indent="0">
              <a:buNone/>
            </a:pPr>
            <a:r>
              <a:rPr lang="de-DE" sz="3200" dirty="0"/>
              <a:t>Die wilden Tiere fanden unter ihm Schatten, und in seinen Zweigen nisteten die Vögel des Himmels. Alles, was lebte, ernährte sich von ihm.</a:t>
            </a:r>
          </a:p>
          <a:p>
            <a:pPr marL="0" indent="0" algn="r">
              <a:buNone/>
            </a:pPr>
            <a:r>
              <a:rPr lang="de-DE" sz="3200" dirty="0"/>
              <a:t>Daniel 4,7-9</a:t>
            </a:r>
            <a:endParaRPr lang="en-US" sz="3200" dirty="0"/>
          </a:p>
        </p:txBody>
      </p:sp>
      <p:pic>
        <p:nvPicPr>
          <p:cNvPr id="4" name="Picture 3" descr="A picture containing outdoor, light, traffic, blur&#10;&#10;Description automatically generated">
            <a:extLst>
              <a:ext uri="{FF2B5EF4-FFF2-40B4-BE49-F238E27FC236}">
                <a16:creationId xmlns:a16="http://schemas.microsoft.com/office/drawing/2014/main" id="{EE5D3308-09B4-E8CC-5070-0601794506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49440" y="393700"/>
            <a:ext cx="4958080" cy="6197600"/>
          </a:xfrm>
          <a:prstGeom prst="rect">
            <a:avLst/>
          </a:prstGeom>
        </p:spPr>
      </p:pic>
    </p:spTree>
    <p:extLst>
      <p:ext uri="{BB962C8B-B14F-4D97-AF65-F5344CB8AC3E}">
        <p14:creationId xmlns:p14="http://schemas.microsoft.com/office/powerpoint/2010/main" val="204244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495300"/>
            <a:ext cx="6375400" cy="6197600"/>
          </a:xfrm>
        </p:spPr>
        <p:txBody>
          <a:bodyPr>
            <a:normAutofit lnSpcReduction="10000"/>
          </a:bodyPr>
          <a:lstStyle/>
          <a:p>
            <a:pPr marL="0" indent="0">
              <a:buNone/>
            </a:pPr>
            <a:r>
              <a:rPr lang="de-DE" sz="3200" dirty="0"/>
              <a:t>10 Plötzlich sah ich in meinen Visionen, die mir erschienen, während ich auf meinem Bett lag, einen Boten. Es war ein Engel Gottes, und er stieg vom Himmel herab.</a:t>
            </a:r>
          </a:p>
          <a:p>
            <a:pPr marL="0" indent="0">
              <a:buNone/>
            </a:pPr>
            <a:r>
              <a:rPr lang="de-DE" sz="3200" dirty="0"/>
              <a:t>11 Er rief mit mächtiger Stimme: ›Fällt diesen Baum und haut seine Äste ab! Entlaubt ihn und verstreut seine Früchte! Die Tiere sollen aus seinem Schatten fliehen und die Vögel aus seinen Zweigen!12 Den Stumpf und die Wurzeln aber lasst stehen. </a:t>
            </a:r>
          </a:p>
          <a:p>
            <a:pPr marL="0" indent="0" algn="r">
              <a:buNone/>
            </a:pPr>
            <a:r>
              <a:rPr lang="de-DE" sz="3200" dirty="0"/>
              <a:t>Daniel 4,10-12a</a:t>
            </a:r>
            <a:endParaRPr lang="en-US" sz="3200" dirty="0"/>
          </a:p>
        </p:txBody>
      </p:sp>
      <p:pic>
        <p:nvPicPr>
          <p:cNvPr id="1026" name="Picture 2" descr="LED Animated Christmas Angel Sounding Trumphy Motif Rope Light">
            <a:extLst>
              <a:ext uri="{FF2B5EF4-FFF2-40B4-BE49-F238E27FC236}">
                <a16:creationId xmlns:a16="http://schemas.microsoft.com/office/drawing/2014/main" id="{D00C299C-9DAD-5E8A-F1B2-3EE408344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350" y="920750"/>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270000"/>
            <a:ext cx="10579100" cy="4704080"/>
          </a:xfrm>
        </p:spPr>
        <p:txBody>
          <a:bodyPr>
            <a:normAutofit/>
          </a:bodyPr>
          <a:lstStyle/>
          <a:p>
            <a:pPr marL="0" indent="0">
              <a:buNone/>
            </a:pPr>
            <a:r>
              <a:rPr lang="de-DE" sz="3200" dirty="0"/>
              <a:t>19 Dieser Baum, o König, bist du: </a:t>
            </a:r>
          </a:p>
          <a:p>
            <a:pPr marL="0" indent="0">
              <a:buNone/>
            </a:pPr>
            <a:r>
              <a:rPr lang="de-DE" sz="3200" dirty="0"/>
              <a:t>Denn du bist mächtig und groß geworden, deine Größe reicht bis in den Himmel, deine Herrschaft erstreckt sich von einem Ende der Erde bis zum anderen.20 Dann sahst du einen Boten, einen Heiligen, vom Himmel herabsteigen. Er befahl: ›Fällt den Baum und zerstört ihn. Den Stumpf aber lasst mitsamt seinen Wurzeln stehen.</a:t>
            </a:r>
          </a:p>
          <a:p>
            <a:pPr marL="0" indent="0" algn="r">
              <a:buNone/>
            </a:pPr>
            <a:r>
              <a:rPr lang="de-DE" sz="3200" dirty="0"/>
              <a:t>Daniel 4,19-20</a:t>
            </a:r>
            <a:endParaRPr lang="en-US" sz="3200" dirty="0"/>
          </a:p>
        </p:txBody>
      </p:sp>
    </p:spTree>
    <p:extLst>
      <p:ext uri="{BB962C8B-B14F-4D97-AF65-F5344CB8AC3E}">
        <p14:creationId xmlns:p14="http://schemas.microsoft.com/office/powerpoint/2010/main" val="180158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612900"/>
            <a:ext cx="10515600" cy="4361180"/>
          </a:xfrm>
        </p:spPr>
        <p:txBody>
          <a:bodyPr>
            <a:normAutofit/>
          </a:bodyPr>
          <a:lstStyle/>
          <a:p>
            <a:pPr marL="0" indent="0">
              <a:buNone/>
            </a:pPr>
            <a:r>
              <a:rPr lang="de-DE" sz="3200" dirty="0"/>
              <a:t>23 Dass aber befohlen wurde, den Baumstumpf und die Wurzeln stehen zu lassen, bedeutet Folgendes: Dein Königreich wird dir wieder zufallen, sobald du eingesehen hast, dass der HERR im Himmel die Herrschaftsgewalt innehat.</a:t>
            </a:r>
          </a:p>
          <a:p>
            <a:pPr marL="0" indent="0" algn="r">
              <a:buNone/>
            </a:pPr>
            <a:r>
              <a:rPr lang="de-DE" sz="3200" dirty="0"/>
              <a:t>Daniel 4,23</a:t>
            </a:r>
            <a:endParaRPr lang="en-US" sz="3200" dirty="0"/>
          </a:p>
        </p:txBody>
      </p:sp>
    </p:spTree>
    <p:extLst>
      <p:ext uri="{BB962C8B-B14F-4D97-AF65-F5344CB8AC3E}">
        <p14:creationId xmlns:p14="http://schemas.microsoft.com/office/powerpoint/2010/main" val="346386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1600200"/>
            <a:ext cx="10515600" cy="4373880"/>
          </a:xfrm>
        </p:spPr>
        <p:txBody>
          <a:bodyPr>
            <a:normAutofit/>
          </a:bodyPr>
          <a:lstStyle/>
          <a:p>
            <a:pPr marL="0" indent="0">
              <a:buNone/>
            </a:pPr>
            <a:r>
              <a:rPr lang="de-DE" sz="3200" dirty="0"/>
              <a:t>24 Darum, o König, höre an, was ich dir rate: Lass ab von deiner Sünde und schaffe Recht. Brich mit deinen Ungerechtigkeiten und kümmere dich darum, dass die Armen und die Unterdrückten das bekommen, was sie brauchen. Nur dann kann es dir auf Dauer gut gehen.«</a:t>
            </a:r>
          </a:p>
          <a:p>
            <a:pPr marL="0" indent="0" algn="r">
              <a:buNone/>
            </a:pPr>
            <a:r>
              <a:rPr lang="de-DE" sz="3200" dirty="0"/>
              <a:t>Daniel 4,23</a:t>
            </a:r>
            <a:endParaRPr lang="en-US" sz="3200" dirty="0"/>
          </a:p>
        </p:txBody>
      </p:sp>
    </p:spTree>
    <p:extLst>
      <p:ext uri="{BB962C8B-B14F-4D97-AF65-F5344CB8AC3E}">
        <p14:creationId xmlns:p14="http://schemas.microsoft.com/office/powerpoint/2010/main" val="62387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large rocks in a forest&#10;&#10;Description automatically generated with low confidence">
            <a:extLst>
              <a:ext uri="{FF2B5EF4-FFF2-40B4-BE49-F238E27FC236}">
                <a16:creationId xmlns:a16="http://schemas.microsoft.com/office/drawing/2014/main" id="{30BAA293-6ADD-C787-B496-E05D9C4BBA5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3" name="Content Placeholder 2">
            <a:extLst>
              <a:ext uri="{FF2B5EF4-FFF2-40B4-BE49-F238E27FC236}">
                <a16:creationId xmlns:a16="http://schemas.microsoft.com/office/drawing/2014/main" id="{994A750D-0128-5750-799F-822CBF4AF2C0}"/>
              </a:ext>
            </a:extLst>
          </p:cNvPr>
          <p:cNvSpPr>
            <a:spLocks noGrp="1"/>
          </p:cNvSpPr>
          <p:nvPr>
            <p:ph idx="1"/>
          </p:nvPr>
        </p:nvSpPr>
        <p:spPr>
          <a:xfrm>
            <a:off x="838200" y="2552700"/>
            <a:ext cx="10515600" cy="3421380"/>
          </a:xfrm>
        </p:spPr>
        <p:txBody>
          <a:bodyPr>
            <a:normAutofit/>
          </a:bodyPr>
          <a:lstStyle/>
          <a:p>
            <a:pPr marL="0" indent="0" algn="ctr">
              <a:buNone/>
            </a:pPr>
            <a:r>
              <a:rPr lang="de-DE" sz="4800" b="1" dirty="0">
                <a:solidFill>
                  <a:srgbClr val="FFFFFF"/>
                </a:solidFill>
                <a:effectLst>
                  <a:outerShdw blurRad="38100" dist="38100" dir="2700000" algn="tl">
                    <a:srgbClr val="000000">
                      <a:alpha val="43137"/>
                    </a:srgbClr>
                  </a:outerShdw>
                </a:effectLst>
                <a:latin typeface="Book Antiqua" panose="02040602050305030304" pitchFamily="18" charset="0"/>
              </a:rPr>
              <a:t>Der Baum muss gefällt werden</a:t>
            </a:r>
            <a:endParaRPr lang="en-US" sz="4800" dirty="0"/>
          </a:p>
        </p:txBody>
      </p:sp>
    </p:spTree>
    <p:extLst>
      <p:ext uri="{BB962C8B-B14F-4D97-AF65-F5344CB8AC3E}">
        <p14:creationId xmlns:p14="http://schemas.microsoft.com/office/powerpoint/2010/main" val="27700240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756</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Calibri</vt:lpstr>
      <vt:lpstr>Calibri Light</vt:lpstr>
      <vt:lpstr>Office Theme</vt:lpstr>
      <vt:lpstr>Weihnachtswerkstatt: Der Baum muss gefällt werden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Gordy Beck</dc:creator>
  <cp:lastModifiedBy>Gordy Beck</cp:lastModifiedBy>
  <cp:revision>10</cp:revision>
  <dcterms:created xsi:type="dcterms:W3CDTF">2022-11-26T19:58:59Z</dcterms:created>
  <dcterms:modified xsi:type="dcterms:W3CDTF">2022-12-04T04:55:05Z</dcterms:modified>
</cp:coreProperties>
</file>